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Titillium Web SemiBold"/>
      <p:regular r:id="rId38"/>
      <p:bold r:id="rId39"/>
      <p:italic r:id="rId40"/>
      <p:boldItalic r:id="rId41"/>
    </p:embeddedFont>
    <p:embeddedFont>
      <p:font typeface="Titillium Web"/>
      <p:regular r:id="rId42"/>
      <p:bold r:id="rId43"/>
      <p:italic r:id="rId44"/>
      <p:boldItalic r:id="rId45"/>
    </p:embeddedFont>
    <p:embeddedFont>
      <p:font typeface="Titillium Web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itilliumWebSemiBold-italic.fntdata"/><Relationship Id="rId42" Type="http://schemas.openxmlformats.org/officeDocument/2006/relationships/font" Target="fonts/TitilliumWeb-regular.fntdata"/><Relationship Id="rId41" Type="http://schemas.openxmlformats.org/officeDocument/2006/relationships/font" Target="fonts/TitilliumWebSemiBold-boldItalic.fntdata"/><Relationship Id="rId44" Type="http://schemas.openxmlformats.org/officeDocument/2006/relationships/font" Target="fonts/TitilliumWeb-italic.fntdata"/><Relationship Id="rId43" Type="http://schemas.openxmlformats.org/officeDocument/2006/relationships/font" Target="fonts/TitilliumWeb-bold.fntdata"/><Relationship Id="rId46" Type="http://schemas.openxmlformats.org/officeDocument/2006/relationships/font" Target="fonts/TitilliumWebLight-regular.fntdata"/><Relationship Id="rId45" Type="http://schemas.openxmlformats.org/officeDocument/2006/relationships/font" Target="fonts/TitilliumWeb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TitilliumWebLight-italic.fntdata"/><Relationship Id="rId47" Type="http://schemas.openxmlformats.org/officeDocument/2006/relationships/font" Target="fonts/TitilliumWebLight-bold.fntdata"/><Relationship Id="rId49" Type="http://schemas.openxmlformats.org/officeDocument/2006/relationships/font" Target="fonts/TitilliumWeb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TitilliumWebSemiBold-bold.fntdata"/><Relationship Id="rId38" Type="http://schemas.openxmlformats.org/officeDocument/2006/relationships/font" Target="fonts/TitilliumWebSemiBold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0c560c7c6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0c560c7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Rotineiramente existem assentos vazios nos veículos, ocasionando custos desnecessários de transporte.</a:t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Quando o passageiro pede uma viagem só de ida o motorista é obrigado a voltar com o veículo sozinho o gera um grande custo de combustível.</a:t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 servidor solicita o veículo de um campi, porém esse veículo não fica disponível para pegar outros funcionário de outros campi no meio do caminho que tenham o mesmo destino durante o trajeto.</a:t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Existe um sistema atual do mobili, porém tem baixa usabilidade fazendo com que o cliente prefira abordagem não informatizada </a:t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As telas anteriormente desenvolvidas apenas contemplavam o servidor que gostaria de solicitar a carona, deixando de lado as visões do motorista e da logística.</a:t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0c560c7c6_0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0c560c7c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0c560c7c6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0c560c7c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Rotineiramente existem assentos vazios nos veículos, ocasionando custos desnecessários de transporte.</a:t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Quando o passageiro pede uma viagem só de ida o motorista é obrigado a voltar com o veículo sozinho o gera um grande custo de combustível.</a:t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 servidor solicita o veículo de um campi, porém esse veículo não fica disponível para pegar outros funcionário de outros campi no meio do caminho que tenham o mesmo destino durante o trajeto.</a:t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Existe um sistema atual do mobili, porém tem baixa usabilidade fazendo com que o cliente prefira abordagem não informatizada </a:t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As telas anteriormente desenvolvidas apenas contemplavam o servidor que gostaria de solicitar a carona, deixando de lado as visões do motorista e da logística.</a:t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94af4007f_1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94af4007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Unir membros da IFPE que compartilham da mesma rota;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Otimizar custo de transporte;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Modernizar e facilitar a sistema de transporte já existente na instituição (Mobili piloto);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Facilitar a logística para o transporte de pessoas do IFPE;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72b454599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72b45459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Melhorar a distribuição de rotas similares no transporte da instituição;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Facilitar o deslocamento de pessoas entre os campus do IFPE;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Melhorar a administração da frota;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Diminuir os custos relacionados ao transporte da instituição;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Diminuir a circulação de veículos do IFPE nas ruas;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100"/>
              <a:buChar char="●"/>
            </a:pPr>
            <a:r>
              <a:rPr b="1" lang="en">
                <a:solidFill>
                  <a:srgbClr val="4A86E8"/>
                </a:solidFill>
              </a:rPr>
              <a:t>Melhorar usabilidade do sistema já existente.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0c560c7c6_0_1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0c560c7c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09ff924d7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09ff924d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09ff924d7_2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09ff924d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0c560c7c6_0_2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0c560c7c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ponto ou ideia de que se parte para armar um raciocínio.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0c560c5a8_0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0c560c5a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Os funcionários do IFPE terem um celular disponível e com acesso à internet para utilização do aplicativo;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Os usuários devem estar em um dos campus do IFPE;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Os funcionários precisam percorrer rotas próximas e similares.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94af4007f_1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94af4007f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0c560c5a8_0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0c560c5a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Os funcionários do IFPE terem um celular disponível e com acesso à internet para utilização do aplicativo;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Os usuários devem estar em um dos campus do IFPE;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Os funcionários precisam percorrer rotas próximas e similares.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0c560c5a8_0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0c560c5a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ponto ou ideia de que se parte para armar um raciocínio.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72b454599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72b45459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Os funcionários do IFPE terem um celular disponível e com acesso à internet para utilização do aplicativo;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Os usuários devem estar em um dos campus do IFPE;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Os funcionários precisam percorrer rotas próximas e similares.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72b45459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972b4545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972b454599_1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972b45459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72b454599_1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72b45459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72b454599_1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972b454599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Os funcionários do IFPE terem um celular disponível e com acesso à internet para utilização do aplicativo;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Os usuários devem estar em um dos campus do IFPE;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Os funcionários precisam percorrer rotas próximas e similares.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2b454599_1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2b45459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72b454599_1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72b454599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900">
                <a:solidFill>
                  <a:schemeClr val="dk1"/>
                </a:solidFill>
              </a:rPr>
              <a:t>Salarial: R$36 x H.T (distribuídos pela equipe)Vê, pode ser colocado 36/h, para cada membro no lugar de distribuído</a:t>
            </a:r>
            <a:endParaRPr sz="9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900">
                <a:solidFill>
                  <a:schemeClr val="dk1"/>
                </a:solidFill>
              </a:rPr>
              <a:t>Licenças do Adobe XD (mensal): R$ 215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09ff924d7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09ff924d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972b454599_1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972b454599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972b454599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972b45459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972b454599_4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972b454599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09ff924d7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09ff924d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IFPE é o instituto Federal mais antigo do Brasil, essas informações só </a:t>
            </a:r>
            <a:r>
              <a:rPr lang="en"/>
              <a:t>demonstrando a importância do instituto e do nosso cliente na educação no âmbito estadual e nacional.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0c560c7c6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0c560c7c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0c560c7c6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0c560c7c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Atualmente quando os servidores eles precisam se locomover para outros campi, eles precisam realizar uma solicitação de utilização do </a:t>
            </a: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veículo</a:t>
            </a: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do campi por meio de um </a:t>
            </a: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ofício no papel, entregando para secretaria do campi que ele esta, além de ser de forma muito antecipada. Devido a essa não sistematização das informações dessas solicitações de locomoção, acaba-se gerando alguns problemas que iremos abordar.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070f81798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070f817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Rotineiramente existem assentos vazios nos veículos, ocasionando custos desnecessários de transporte.</a:t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Quando o passageiro pede uma viagem só de ida o motorista é obrigado a voltar com o veículo sozinho o gera um grande custo de combustível.</a:t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 servidor solicita o veículo de um campi, porém esse veículo não fica disponível para pegar outros funcionário de outros campi no meio do caminho que tenham o mesmo destino durante o trajeto.</a:t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Existe um sistema atual do mobili, porém tem baixa usabilidade fazendo com que o cliente prefira abordagem não informatizada </a:t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As telas anteriormente desenvolvidas apenas contemplavam o servidor que gostaria de solicitar a carona, deixando de lado as visões do motorista e da logística.</a:t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0c560c7c6_0_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0c560c7c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72b454599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72b45459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Rotineiramente existem assentos vazios nos veículos, ocasionando custos desnecessários de transporte.</a:t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Quando o passageiro pede uma viagem só de ida o motorista é obrigado a voltar com o veículo sozinho o gera um grande custo de combustível.</a:t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 servidor solicita o veículo de um campi, porém esse veículo não fica disponível para pegar outros funcionário de outros campi no meio do caminho que tenham o mesmo destino durante o trajeto.</a:t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Existe um sistema atual do mobili, porém tem baixa usabilidade fazendo com que o cliente prefira abordagem não informatizada </a:t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As telas anteriormente desenvolvidas apenas contemplavam o servidor que gostaria de solicitar a carona, deixando de lado as visões do motorista e da logística.</a:t>
            </a:r>
            <a:endParaRPr b="1" sz="13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318775" y="1036050"/>
            <a:ext cx="5163900" cy="36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44500" lvl="0" marL="457200" rtl="0">
              <a:spcBef>
                <a:spcPts val="600"/>
              </a:spcBef>
              <a:spcAft>
                <a:spcPts val="0"/>
              </a:spcAft>
              <a:buSzPts val="3400"/>
              <a:buChar char="▰"/>
              <a:defRPr sz="3400"/>
            </a:lvl1pPr>
            <a:lvl2pPr indent="-444500" lvl="1" marL="9144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604350" y="627175"/>
            <a:ext cx="8709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7DFFB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</a:t>
            </a:r>
            <a:endParaRPr b="1" sz="9600">
              <a:solidFill>
                <a:srgbClr val="7DFFB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2544155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4631111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406300"/>
            <a:ext cx="60255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000000"/>
            </a:gs>
            <a:gs pos="57000">
              <a:srgbClr val="0B5394"/>
            </a:gs>
            <a:gs pos="81000">
              <a:srgbClr val="3D85C6"/>
            </a:gs>
            <a:gs pos="93000">
              <a:srgbClr val="6FA8DC"/>
            </a:gs>
            <a:gs pos="100000">
              <a:srgbClr val="9FC5E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rive.google.com/file/d/1hBJvz5TRy-GLZ4ehxJhBuV3QP0Mehhks/view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ifpe.edu.br/o-ifpe/institucional/missao-visao-e-valores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 txBox="1"/>
          <p:nvPr>
            <p:ph type="ctrTitle"/>
          </p:nvPr>
        </p:nvSpPr>
        <p:spPr>
          <a:xfrm>
            <a:off x="1207625" y="1998975"/>
            <a:ext cx="67287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Mobili</a:t>
            </a:r>
            <a:endParaRPr sz="45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Kick-off</a:t>
            </a:r>
            <a:endParaRPr b="0" sz="1300"/>
          </a:p>
        </p:txBody>
      </p:sp>
      <p:sp>
        <p:nvSpPr>
          <p:cNvPr id="56" name="Google Shape;56;p11"/>
          <p:cNvSpPr txBox="1"/>
          <p:nvPr/>
        </p:nvSpPr>
        <p:spPr>
          <a:xfrm>
            <a:off x="5992450" y="3983775"/>
            <a:ext cx="3151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Alunos: Anderson Sobrinho Lima Laurentino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	  Gabriel Vanderlei de Oliveira 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	  João Matheus Guedes da Costa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	  Jose Helton Alves Pimentel</a:t>
            </a:r>
            <a:endParaRPr b="1" sz="10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Victoria Pantoja do Amaral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57" name="Google Shape;5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472750" y="1557325"/>
            <a:ext cx="4974600" cy="23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Os servidores não podem visualizar ou ter acesso as viagens já existentes e nem podem ingressar nelas;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 Logística do IFPE não consegue relacionar as solicitações entre os campis, mesmo tendo as mesmas rotas.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700" y="2140875"/>
            <a:ext cx="3391850" cy="3002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 txBox="1"/>
          <p:nvPr>
            <p:ph idx="4294967295" type="ctrTitle"/>
          </p:nvPr>
        </p:nvSpPr>
        <p:spPr>
          <a:xfrm>
            <a:off x="414075" y="2884500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Necessidades</a:t>
            </a:r>
            <a:endParaRPr sz="6000"/>
          </a:p>
        </p:txBody>
      </p:sp>
      <p:sp>
        <p:nvSpPr>
          <p:cNvPr id="164" name="Google Shape;164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5" name="Google Shape;165;p21"/>
          <p:cNvGrpSpPr/>
          <p:nvPr/>
        </p:nvGrpSpPr>
        <p:grpSpPr>
          <a:xfrm>
            <a:off x="744467" y="746099"/>
            <a:ext cx="2564377" cy="1906692"/>
            <a:chOff x="5247525" y="3007275"/>
            <a:chExt cx="517575" cy="384825"/>
          </a:xfrm>
        </p:grpSpPr>
        <p:sp>
          <p:nvSpPr>
            <p:cNvPr id="166" name="Google Shape;166;p21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398675" y="1377975"/>
            <a:ext cx="46137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Os </a:t>
            </a: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servidores do IFPE necessita</a:t>
            </a: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</a:t>
            </a: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se locomover entre os campis de forma simples.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Logística do IFPE necessita diminuir o custo de transporte.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Gestor de TI precisa ofertar uma solução mais eficiente para este problema.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325" y="1311850"/>
            <a:ext cx="3794275" cy="3831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 txBox="1"/>
          <p:nvPr>
            <p:ph idx="4294967295" type="ctrTitle"/>
          </p:nvPr>
        </p:nvSpPr>
        <p:spPr>
          <a:xfrm>
            <a:off x="685800" y="2915650"/>
            <a:ext cx="5278800" cy="1635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Objetivos do projeto</a:t>
            </a:r>
            <a:endParaRPr sz="6000"/>
          </a:p>
        </p:txBody>
      </p:sp>
      <p:grpSp>
        <p:nvGrpSpPr>
          <p:cNvPr id="183" name="Google Shape;183;p23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184" name="Google Shape;184;p23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3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187" name="Google Shape;187;p23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23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/>
          <p:nvPr/>
        </p:nvSpPr>
        <p:spPr>
          <a:xfrm rot="1280606">
            <a:off x="3702423" y="829697"/>
            <a:ext cx="335041" cy="31995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 txBox="1"/>
          <p:nvPr/>
        </p:nvSpPr>
        <p:spPr>
          <a:xfrm>
            <a:off x="127575" y="275250"/>
            <a:ext cx="4744500" cy="4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Facilitar o deslocamento de pessoas entre os campus do IFPE;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Melhorar a administração da frota;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Diminuir os custos relacionados ao transporte da instituição;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Diminuir a circulação de veículos do IFPE nas ruas;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Um sistema com uma interface simples, fácil e acessível para os funcionários que desejem pedir um transporte, para o motorista e para a logística.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525" y="1309325"/>
            <a:ext cx="4019550" cy="2638425"/>
          </a:xfrm>
          <a:prstGeom prst="rect">
            <a:avLst/>
          </a:prstGeom>
          <a:noFill/>
          <a:ln>
            <a:noFill/>
          </a:ln>
          <a:effectLst>
            <a:outerShdw blurRad="628650" rotWithShape="0" algn="bl" dir="10320000" dist="171450">
              <a:srgbClr val="000000">
                <a:alpha val="29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5"/>
          <p:cNvSpPr txBox="1"/>
          <p:nvPr>
            <p:ph idx="4294967295" type="ctrTitle"/>
          </p:nvPr>
        </p:nvSpPr>
        <p:spPr>
          <a:xfrm>
            <a:off x="430700" y="3233750"/>
            <a:ext cx="5278800" cy="165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Etapa de elicitação</a:t>
            </a:r>
            <a:endParaRPr sz="6000"/>
          </a:p>
        </p:txBody>
      </p:sp>
      <p:sp>
        <p:nvSpPr>
          <p:cNvPr id="208" name="Google Shape;208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9" name="Google Shape;209;p25"/>
          <p:cNvGrpSpPr/>
          <p:nvPr/>
        </p:nvGrpSpPr>
        <p:grpSpPr>
          <a:xfrm>
            <a:off x="1010369" y="395290"/>
            <a:ext cx="1906263" cy="2486428"/>
            <a:chOff x="590250" y="244200"/>
            <a:chExt cx="407975" cy="532175"/>
          </a:xfrm>
        </p:grpSpPr>
        <p:sp>
          <p:nvSpPr>
            <p:cNvPr id="210" name="Google Shape;210;p25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"/>
          <p:cNvSpPr txBox="1"/>
          <p:nvPr/>
        </p:nvSpPr>
        <p:spPr>
          <a:xfrm>
            <a:off x="529250" y="1686600"/>
            <a:ext cx="55452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Leitura de documentos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Entrevistas estruturadas e remotas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Brainstorm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30" name="Google Shape;230;p26"/>
          <p:cNvSpPr txBox="1"/>
          <p:nvPr>
            <p:ph idx="4294967295" type="title"/>
          </p:nvPr>
        </p:nvSpPr>
        <p:spPr>
          <a:xfrm>
            <a:off x="1559250" y="186475"/>
            <a:ext cx="6025500" cy="66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Levantamento de Informações</a:t>
            </a:r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/>
          <p:cNvSpPr txBox="1"/>
          <p:nvPr/>
        </p:nvSpPr>
        <p:spPr>
          <a:xfrm>
            <a:off x="508025" y="1848225"/>
            <a:ext cx="40122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É um processo de suporte;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Mapeamento do processo </a:t>
            </a: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inicial</a:t>
            </a: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: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○"/>
            </a:pPr>
            <a:r>
              <a:rPr b="1" lang="en" sz="1800" u="sng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diagram.svg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39" name="Google Shape;239;p27"/>
          <p:cNvSpPr txBox="1"/>
          <p:nvPr>
            <p:ph idx="4294967295" type="title"/>
          </p:nvPr>
        </p:nvSpPr>
        <p:spPr>
          <a:xfrm>
            <a:off x="1559250" y="186475"/>
            <a:ext cx="6025500" cy="66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evantamento de informações</a:t>
            </a: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8"/>
          <p:cNvSpPr txBox="1"/>
          <p:nvPr>
            <p:ph idx="4294967295" type="ctrTitle"/>
          </p:nvPr>
        </p:nvSpPr>
        <p:spPr>
          <a:xfrm>
            <a:off x="685800" y="2741400"/>
            <a:ext cx="5278800" cy="17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Propostas de soluções</a:t>
            </a:r>
            <a:endParaRPr sz="6000"/>
          </a:p>
        </p:txBody>
      </p:sp>
      <p:sp>
        <p:nvSpPr>
          <p:cNvPr id="248" name="Google Shape;248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" name="Google Shape;2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28"/>
          <p:cNvGrpSpPr/>
          <p:nvPr/>
        </p:nvGrpSpPr>
        <p:grpSpPr>
          <a:xfrm>
            <a:off x="2090505" y="214688"/>
            <a:ext cx="1498584" cy="2375811"/>
            <a:chOff x="6718575" y="2318625"/>
            <a:chExt cx="256950" cy="407375"/>
          </a:xfrm>
        </p:grpSpPr>
        <p:sp>
          <p:nvSpPr>
            <p:cNvPr id="252" name="Google Shape;252;p28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/>
          <p:cNvSpPr txBox="1"/>
          <p:nvPr/>
        </p:nvSpPr>
        <p:spPr>
          <a:xfrm>
            <a:off x="237375" y="939150"/>
            <a:ext cx="7530900" cy="3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Char char="●"/>
            </a:pPr>
            <a:r>
              <a:rPr b="1"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Design da a</a:t>
            </a:r>
            <a:r>
              <a:rPr b="1"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plicação mobile para os servidores que desejam solicitar viagens ou solicitar caronas;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Char char="●"/>
            </a:pPr>
            <a:r>
              <a:rPr b="1"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Design da </a:t>
            </a:r>
            <a:r>
              <a:rPr b="1"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aplicação web para servidores que monitoram as solicitações de viagens e caronas; 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Char char="●"/>
            </a:pPr>
            <a:r>
              <a:rPr b="1"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Design da </a:t>
            </a:r>
            <a:r>
              <a:rPr b="1"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aplicação mobile para o motorista aceitar viagens e verificar caronas no caminho atual.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Char char="●"/>
            </a:pPr>
            <a:r>
              <a:rPr b="1"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Utilizando design simples e com foco na experiência do usuário;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Char char="●"/>
            </a:pPr>
            <a:r>
              <a:rPr b="1"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Utilizar alguns KPI's de design como: o número de quantidade de clicks, o tempo que se passou em cada tela, taxa de conclusão da jornada de telas e realização de testes A/B;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Char char="●"/>
            </a:pPr>
            <a:r>
              <a:rPr b="1"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Adotar um período de transição no qual coexistem os sistema atual e os aplicativos propostos;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Titillium Web"/>
              <a:buChar char="●"/>
            </a:pPr>
            <a:r>
              <a:rPr b="1"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Enquanto as medidas restritivas causadas pandemia do COVID-19, o sistema não será utilizado a fim de não incentivar aglomerações.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66" name="Google Shape;266;p29"/>
          <p:cNvSpPr txBox="1"/>
          <p:nvPr>
            <p:ph idx="4294967295" type="title"/>
          </p:nvPr>
        </p:nvSpPr>
        <p:spPr>
          <a:xfrm>
            <a:off x="1559250" y="186475"/>
            <a:ext cx="6025500" cy="66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Possíveis</a:t>
            </a:r>
            <a:r>
              <a:rPr lang="en"/>
              <a:t> soluções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2"/>
          <p:cNvSpPr txBox="1"/>
          <p:nvPr>
            <p:ph idx="4294967295" type="ctrTitle"/>
          </p:nvPr>
        </p:nvSpPr>
        <p:spPr>
          <a:xfrm>
            <a:off x="414075" y="2884500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Instituição</a:t>
            </a:r>
            <a:endParaRPr sz="6000"/>
          </a:p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" name="Google Shape;66;p12"/>
          <p:cNvGrpSpPr/>
          <p:nvPr/>
        </p:nvGrpSpPr>
        <p:grpSpPr>
          <a:xfrm>
            <a:off x="1010317" y="547666"/>
            <a:ext cx="1840344" cy="2244309"/>
            <a:chOff x="596350" y="929175"/>
            <a:chExt cx="407950" cy="497475"/>
          </a:xfrm>
        </p:grpSpPr>
        <p:sp>
          <p:nvSpPr>
            <p:cNvPr id="67" name="Google Shape;67;p12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68" name="Google Shape;68;p12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69" name="Google Shape;69;p12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70" name="Google Shape;70;p12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71" name="Google Shape;71;p12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"/>
          <p:cNvSpPr txBox="1"/>
          <p:nvPr/>
        </p:nvSpPr>
        <p:spPr>
          <a:xfrm>
            <a:off x="212450" y="1113648"/>
            <a:ext cx="7530900" cy="29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Treinamento dos servidores atualmente envolvidos com os processos de locomoção no IFPE;</a:t>
            </a:r>
            <a:endParaRPr b="1" sz="17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 desenvolvimento da UX de todas as aplicações solicitadas;</a:t>
            </a:r>
            <a:endParaRPr b="1" sz="17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Integração dos serviços que já foram desenvolvidos em etapas anteriores do projeto (</a:t>
            </a:r>
            <a:r>
              <a:rPr b="1" lang="en" sz="1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Já foram realizadas as </a:t>
            </a:r>
            <a:r>
              <a:rPr b="1" lang="en" sz="1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etapas de solicitação de viagens e caronas).</a:t>
            </a:r>
            <a:endParaRPr b="1" sz="17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3" name="Google Shape;273;p30"/>
          <p:cNvSpPr txBox="1"/>
          <p:nvPr>
            <p:ph idx="4294967295" type="title"/>
          </p:nvPr>
        </p:nvSpPr>
        <p:spPr>
          <a:xfrm>
            <a:off x="1559250" y="186475"/>
            <a:ext cx="6025500" cy="66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Estratégia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1"/>
          <p:cNvSpPr txBox="1"/>
          <p:nvPr/>
        </p:nvSpPr>
        <p:spPr>
          <a:xfrm>
            <a:off x="212450" y="1113648"/>
            <a:ext cx="7530900" cy="29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Metodologia </a:t>
            </a:r>
            <a:r>
              <a:rPr b="1" lang="en" sz="1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Agil com Kanban</a:t>
            </a:r>
            <a:endParaRPr b="1" sz="17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Quadro Kanban no Trello</a:t>
            </a:r>
            <a:endParaRPr b="1" sz="17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Github como repositório de arquivos do projeto</a:t>
            </a:r>
            <a:endParaRPr b="1" sz="17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Adobe XD como ferramenta de protótipação e UX</a:t>
            </a:r>
            <a:endParaRPr b="1" sz="17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BPMN</a:t>
            </a:r>
            <a:endParaRPr b="1" sz="17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0" name="Google Shape;280;p31"/>
          <p:cNvSpPr txBox="1"/>
          <p:nvPr>
            <p:ph idx="4294967295" type="title"/>
          </p:nvPr>
        </p:nvSpPr>
        <p:spPr>
          <a:xfrm>
            <a:off x="1559250" y="186475"/>
            <a:ext cx="6025500" cy="66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</a:t>
            </a:r>
            <a:endParaRPr/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6873625" y="1043950"/>
            <a:ext cx="485400" cy="485400"/>
          </a:xfrm>
          <a:prstGeom prst="rect">
            <a:avLst/>
          </a:prstGeom>
          <a:noFill/>
          <a:ln>
            <a:noFill/>
          </a:ln>
          <a:effectLst>
            <a:outerShdw rotWithShape="0" algn="bl" dir="6360000" dist="38100">
              <a:srgbClr val="000000">
                <a:alpha val="42000"/>
              </a:srgbClr>
            </a:outerShdw>
          </a:effectLst>
        </p:spPr>
      </p:pic>
      <p:pic>
        <p:nvPicPr>
          <p:cNvPr id="282" name="Google Shape;2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5100" y="1529350"/>
            <a:ext cx="1199124" cy="9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0675" y="2708300"/>
            <a:ext cx="963950" cy="963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95250">
              <a:srgbClr val="000000">
                <a:alpha val="51000"/>
              </a:srgbClr>
            </a:outerShdw>
          </a:effectLst>
        </p:spPr>
      </p:pic>
      <p:pic>
        <p:nvPicPr>
          <p:cNvPr id="284" name="Google Shape;28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2578" y="3625273"/>
            <a:ext cx="911526" cy="888726"/>
          </a:xfrm>
          <a:prstGeom prst="rect">
            <a:avLst/>
          </a:prstGeom>
          <a:noFill/>
          <a:ln>
            <a:noFill/>
          </a:ln>
          <a:effectLst>
            <a:outerShdw rotWithShape="0" algn="bl" dir="6480000" dist="38100">
              <a:srgbClr val="000000">
                <a:alpha val="50000"/>
              </a:srgbClr>
            </a:outerShdw>
          </a:effectLst>
        </p:spPr>
      </p:pic>
      <p:pic>
        <p:nvPicPr>
          <p:cNvPr id="285" name="Google Shape;28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8935" y="1806225"/>
            <a:ext cx="1772017" cy="996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  <p:pic>
        <p:nvPicPr>
          <p:cNvPr id="286" name="Google Shape;28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95825" y="852475"/>
            <a:ext cx="416925" cy="416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2"/>
          <p:cNvSpPr txBox="1"/>
          <p:nvPr>
            <p:ph idx="4294967295" type="ctrTitle"/>
          </p:nvPr>
        </p:nvSpPr>
        <p:spPr>
          <a:xfrm>
            <a:off x="685800" y="2573950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Premissas</a:t>
            </a:r>
            <a:endParaRPr sz="6000"/>
          </a:p>
        </p:txBody>
      </p:sp>
      <p:grpSp>
        <p:nvGrpSpPr>
          <p:cNvPr id="294" name="Google Shape;294;p32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295" name="Google Shape;295;p32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32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298" name="Google Shape;298;p32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32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2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2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3"/>
          <p:cNvSpPr txBox="1"/>
          <p:nvPr/>
        </p:nvSpPr>
        <p:spPr>
          <a:xfrm>
            <a:off x="220600" y="1268350"/>
            <a:ext cx="7530900" cy="3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●"/>
            </a:pPr>
            <a:r>
              <a:rPr b="1"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Todas informações serão extraídas do Product Owner;</a:t>
            </a:r>
            <a:endParaRPr b="1"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●"/>
            </a:pPr>
            <a:r>
              <a:rPr b="1"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 primeira versão do software será distribuída para análise;</a:t>
            </a:r>
            <a:endParaRPr b="1"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●"/>
            </a:pPr>
            <a:r>
              <a:rPr b="1"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 código fonte da versão piloto deve ser disponibilizado para o time de desenvolvimento do projeto e o fluxo de UX do time que desenvolveu no semestre passado;</a:t>
            </a:r>
            <a:endParaRPr b="1"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●"/>
            </a:pPr>
            <a:r>
              <a:rPr b="1"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 responsável pelo software dará subsídio a algumas plataformas, para o desenvolvimento do projeto.</a:t>
            </a:r>
            <a:endParaRPr b="1"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Titillium Web"/>
              <a:buChar char="●"/>
            </a:pPr>
            <a:r>
              <a:rPr b="1"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Entrega do produto dentro do tempo estimado de 3 meses.</a:t>
            </a:r>
            <a:endParaRPr b="1"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5" name="Google Shape;315;p33"/>
          <p:cNvSpPr txBox="1"/>
          <p:nvPr>
            <p:ph idx="4294967295" type="title"/>
          </p:nvPr>
        </p:nvSpPr>
        <p:spPr>
          <a:xfrm>
            <a:off x="1559250" y="186475"/>
            <a:ext cx="6025500" cy="66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Premissas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4"/>
          <p:cNvSpPr txBox="1"/>
          <p:nvPr>
            <p:ph idx="4294967295" type="ctrTitle"/>
          </p:nvPr>
        </p:nvSpPr>
        <p:spPr>
          <a:xfrm>
            <a:off x="685800" y="2573950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Restrições</a:t>
            </a:r>
            <a:endParaRPr sz="6000"/>
          </a:p>
        </p:txBody>
      </p:sp>
      <p:grpSp>
        <p:nvGrpSpPr>
          <p:cNvPr id="322" name="Google Shape;322;p34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323" name="Google Shape;323;p34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" name="Google Shape;325;p34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326" name="Google Shape;326;p34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34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4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4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4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34"/>
          <p:cNvSpPr txBox="1"/>
          <p:nvPr/>
        </p:nvSpPr>
        <p:spPr>
          <a:xfrm>
            <a:off x="5065675" y="1705075"/>
            <a:ext cx="33252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36" name="Google Shape;3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5"/>
          <p:cNvSpPr txBox="1"/>
          <p:nvPr/>
        </p:nvSpPr>
        <p:spPr>
          <a:xfrm>
            <a:off x="220575" y="1682250"/>
            <a:ext cx="3639300" cy="17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 </a:t>
            </a:r>
            <a:r>
              <a:rPr b="1" lang="en" sz="1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projeto </a:t>
            </a:r>
            <a:r>
              <a:rPr b="1" lang="en" sz="1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 ser concluído com os gastos previstos;</a:t>
            </a:r>
            <a:endParaRPr b="1" sz="17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Estar de acordo com o prazo das atividades estabelecidas;</a:t>
            </a:r>
            <a:endParaRPr b="1" sz="17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300" y="152400"/>
            <a:ext cx="460480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6"/>
          <p:cNvSpPr txBox="1"/>
          <p:nvPr>
            <p:ph idx="4294967295" type="ctrTitle"/>
          </p:nvPr>
        </p:nvSpPr>
        <p:spPr>
          <a:xfrm>
            <a:off x="685800" y="2573950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Riscos</a:t>
            </a:r>
            <a:endParaRPr sz="6000"/>
          </a:p>
        </p:txBody>
      </p:sp>
      <p:grpSp>
        <p:nvGrpSpPr>
          <p:cNvPr id="353" name="Google Shape;353;p36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354" name="Google Shape;354;p36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36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357" name="Google Shape;357;p36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36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6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6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6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7"/>
          <p:cNvSpPr txBox="1"/>
          <p:nvPr/>
        </p:nvSpPr>
        <p:spPr>
          <a:xfrm>
            <a:off x="195500" y="954975"/>
            <a:ext cx="4619400" cy="3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Imprevistos que acarretem a não distribuição da primeira versão do software, para análise;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Não receber o código fonte da versão piloto;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Imprevistos relacionado a internet, dificultando a comunicação;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Não receber incentivo para a conclusão do projeto;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Não concluir o projeto a tempo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74" name="Google Shape;3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225" y="879450"/>
            <a:ext cx="4056160" cy="401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40000"/>
              </a:srgbClr>
            </a:outerShdw>
          </a:effectLst>
        </p:spPr>
      </p:pic>
      <p:pic>
        <p:nvPicPr>
          <p:cNvPr id="375" name="Google Shape;3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720016">
            <a:off x="7219942" y="952793"/>
            <a:ext cx="1084315" cy="107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120004">
            <a:off x="8383425" y="4438900"/>
            <a:ext cx="760577" cy="76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8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8"/>
          <p:cNvSpPr txBox="1"/>
          <p:nvPr>
            <p:ph idx="4294967295" type="ctrTitle"/>
          </p:nvPr>
        </p:nvSpPr>
        <p:spPr>
          <a:xfrm>
            <a:off x="685800" y="2573950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Custo e Prazo</a:t>
            </a:r>
            <a:endParaRPr sz="6000"/>
          </a:p>
        </p:txBody>
      </p:sp>
      <p:grpSp>
        <p:nvGrpSpPr>
          <p:cNvPr id="385" name="Google Shape;385;p38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386" name="Google Shape;386;p38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38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389" name="Google Shape;389;p38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38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8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8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8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38"/>
          <p:cNvSpPr txBox="1"/>
          <p:nvPr/>
        </p:nvSpPr>
        <p:spPr>
          <a:xfrm>
            <a:off x="5065675" y="1705075"/>
            <a:ext cx="33252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99" name="Google Shape;3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9"/>
          <p:cNvSpPr txBox="1"/>
          <p:nvPr/>
        </p:nvSpPr>
        <p:spPr>
          <a:xfrm>
            <a:off x="293650" y="1190525"/>
            <a:ext cx="4794000" cy="32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Salarial:</a:t>
            </a: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R$ 36 x Hora Trabalhada(Distribuídos por toda equipe)</a:t>
            </a:r>
            <a:endParaRPr sz="16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Licencas </a:t>
            </a:r>
            <a:r>
              <a:rPr lang="en" sz="18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do Adobe XD</a:t>
            </a: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: </a:t>
            </a:r>
            <a:r>
              <a:rPr lang="en"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R$215/mês</a:t>
            </a: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7" name="Google Shape;407;p39"/>
          <p:cNvSpPr txBox="1"/>
          <p:nvPr>
            <p:ph idx="4294967295" type="title"/>
          </p:nvPr>
        </p:nvSpPr>
        <p:spPr>
          <a:xfrm>
            <a:off x="1559250" y="186475"/>
            <a:ext cx="6025500" cy="66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</a:t>
            </a:r>
            <a:endParaRPr/>
          </a:p>
        </p:txBody>
      </p:sp>
      <p:pic>
        <p:nvPicPr>
          <p:cNvPr id="408" name="Google Shape;4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300" y="2243850"/>
            <a:ext cx="295275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 txBox="1"/>
          <p:nvPr/>
        </p:nvSpPr>
        <p:spPr>
          <a:xfrm>
            <a:off x="484425" y="1681500"/>
            <a:ext cx="44241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É uma instituição de ensino verticalizada que oferece educação básica à superior com cerca de 2.500 servidores e 25.000 alunos </a:t>
            </a: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distribuídos</a:t>
            </a: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entre os seus 17 campis no estado de Pernambuco.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5773125" y="1418625"/>
            <a:ext cx="2320500" cy="2320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875" y="17466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0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0"/>
          <p:cNvSpPr txBox="1"/>
          <p:nvPr>
            <p:ph type="title"/>
          </p:nvPr>
        </p:nvSpPr>
        <p:spPr>
          <a:xfrm>
            <a:off x="1559250" y="186475"/>
            <a:ext cx="6025500" cy="66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Marcos</a:t>
            </a:r>
            <a:endParaRPr/>
          </a:p>
        </p:txBody>
      </p:sp>
      <p:sp>
        <p:nvSpPr>
          <p:cNvPr id="417" name="Google Shape;417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40"/>
          <p:cNvSpPr txBox="1"/>
          <p:nvPr/>
        </p:nvSpPr>
        <p:spPr>
          <a:xfrm>
            <a:off x="65300" y="2289425"/>
            <a:ext cx="28614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Kickoff</a:t>
            </a:r>
            <a:endParaRPr sz="2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17/05/2021</a:t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9" name="Google Shape;419;p40"/>
          <p:cNvSpPr txBox="1"/>
          <p:nvPr/>
        </p:nvSpPr>
        <p:spPr>
          <a:xfrm>
            <a:off x="6103800" y="3847725"/>
            <a:ext cx="28614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Término</a:t>
            </a:r>
            <a:endParaRPr b="1" sz="2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26/08/2021</a:t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20" name="Google Shape;420;p40"/>
          <p:cNvSpPr/>
          <p:nvPr/>
        </p:nvSpPr>
        <p:spPr>
          <a:xfrm>
            <a:off x="7399624" y="3493128"/>
            <a:ext cx="177600" cy="17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0"/>
          <p:cNvSpPr/>
          <p:nvPr/>
        </p:nvSpPr>
        <p:spPr>
          <a:xfrm>
            <a:off x="1411620" y="3463525"/>
            <a:ext cx="177600" cy="17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2" name="Google Shape;422;p40"/>
          <p:cNvCxnSpPr>
            <a:stCxn id="421" idx="6"/>
            <a:endCxn id="420" idx="2"/>
          </p:cNvCxnSpPr>
          <p:nvPr/>
        </p:nvCxnSpPr>
        <p:spPr>
          <a:xfrm>
            <a:off x="1589220" y="3552325"/>
            <a:ext cx="5810400" cy="29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40"/>
          <p:cNvCxnSpPr>
            <a:stCxn id="421" idx="0"/>
            <a:endCxn id="418" idx="2"/>
          </p:cNvCxnSpPr>
          <p:nvPr/>
        </p:nvCxnSpPr>
        <p:spPr>
          <a:xfrm rot="10800000">
            <a:off x="1495920" y="3286525"/>
            <a:ext cx="4500" cy="177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40"/>
          <p:cNvSpPr/>
          <p:nvPr/>
        </p:nvSpPr>
        <p:spPr>
          <a:xfrm>
            <a:off x="3353395" y="3472601"/>
            <a:ext cx="177600" cy="17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0"/>
          <p:cNvSpPr/>
          <p:nvPr/>
        </p:nvSpPr>
        <p:spPr>
          <a:xfrm>
            <a:off x="5376507" y="3478376"/>
            <a:ext cx="177600" cy="17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0"/>
          <p:cNvSpPr txBox="1"/>
          <p:nvPr/>
        </p:nvSpPr>
        <p:spPr>
          <a:xfrm>
            <a:off x="2011500" y="3847725"/>
            <a:ext cx="28614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1° Status Report</a:t>
            </a:r>
            <a:endParaRPr sz="2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08</a:t>
            </a: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/07/2021</a:t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427" name="Google Shape;427;p40"/>
          <p:cNvCxnSpPr/>
          <p:nvPr/>
        </p:nvCxnSpPr>
        <p:spPr>
          <a:xfrm rot="10800000">
            <a:off x="3447969" y="3647557"/>
            <a:ext cx="4500" cy="177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40"/>
          <p:cNvSpPr txBox="1"/>
          <p:nvPr/>
        </p:nvSpPr>
        <p:spPr>
          <a:xfrm>
            <a:off x="4018552" y="2289425"/>
            <a:ext cx="28614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2</a:t>
            </a:r>
            <a:r>
              <a:rPr b="1" lang="en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° Status Report</a:t>
            </a:r>
            <a:endParaRPr sz="2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05</a:t>
            </a: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/08/2021</a:t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429" name="Google Shape;429;p40"/>
          <p:cNvCxnSpPr/>
          <p:nvPr/>
        </p:nvCxnSpPr>
        <p:spPr>
          <a:xfrm rot="10800000">
            <a:off x="5455020" y="3302580"/>
            <a:ext cx="4500" cy="177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40"/>
          <p:cNvCxnSpPr/>
          <p:nvPr/>
        </p:nvCxnSpPr>
        <p:spPr>
          <a:xfrm rot="10800000">
            <a:off x="7494194" y="3655579"/>
            <a:ext cx="4500" cy="177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1" name="Google Shape;4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1"/>
          <p:cNvSpPr txBox="1"/>
          <p:nvPr>
            <p:ph idx="4294967295" type="ctrTitle"/>
          </p:nvPr>
        </p:nvSpPr>
        <p:spPr>
          <a:xfrm>
            <a:off x="685800" y="2726350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Stakeholders</a:t>
            </a:r>
            <a:endParaRPr sz="6000"/>
          </a:p>
        </p:txBody>
      </p:sp>
      <p:grpSp>
        <p:nvGrpSpPr>
          <p:cNvPr id="439" name="Google Shape;439;p41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440" name="Google Shape;440;p41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41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443" name="Google Shape;443;p41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41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1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1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1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2" name="Google Shape;4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2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2"/>
          <p:cNvSpPr txBox="1"/>
          <p:nvPr>
            <p:ph type="title"/>
          </p:nvPr>
        </p:nvSpPr>
        <p:spPr>
          <a:xfrm>
            <a:off x="1559250" y="186475"/>
            <a:ext cx="6025500" cy="66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460" name="Google Shape;460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42"/>
          <p:cNvSpPr txBox="1"/>
          <p:nvPr/>
        </p:nvSpPr>
        <p:spPr>
          <a:xfrm>
            <a:off x="518300" y="1246025"/>
            <a:ext cx="28614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Product Owner</a:t>
            </a:r>
            <a:endParaRPr sz="20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tillium Web Light"/>
              <a:buChar char="●"/>
            </a:pPr>
            <a:r>
              <a:rPr lang="en" sz="15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Marcus </a:t>
            </a:r>
            <a:r>
              <a:rPr lang="en" sz="15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Eugênio</a:t>
            </a:r>
            <a:endParaRPr sz="15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Supervisores</a:t>
            </a:r>
            <a:endParaRPr sz="20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tillium Web Light"/>
              <a:buChar char="●"/>
            </a:pPr>
            <a:r>
              <a:rPr lang="en" sz="15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Simone Cristiane</a:t>
            </a:r>
            <a:endParaRPr sz="15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tillium Web Light"/>
              <a:buChar char="●"/>
            </a:pPr>
            <a:r>
              <a:rPr lang="en" sz="15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Jéssyka Vilela</a:t>
            </a:r>
            <a:endParaRPr sz="15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tillium Web Light"/>
              <a:buChar char="●"/>
            </a:pPr>
            <a:r>
              <a:rPr lang="en" sz="15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Alexandre Vasconcelos</a:t>
            </a:r>
            <a:endParaRPr sz="15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Servidores</a:t>
            </a:r>
            <a:endParaRPr sz="20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Motorista</a:t>
            </a:r>
            <a:endParaRPr sz="20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Alunos</a:t>
            </a:r>
            <a:endParaRPr sz="20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462" name="Google Shape;462;p42"/>
          <p:cNvSpPr txBox="1"/>
          <p:nvPr/>
        </p:nvSpPr>
        <p:spPr>
          <a:xfrm>
            <a:off x="3379701" y="1246025"/>
            <a:ext cx="38232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Time do projeto</a:t>
            </a:r>
            <a:endParaRPr sz="200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tillium Web Light"/>
              <a:buChar char="●"/>
            </a:pPr>
            <a:r>
              <a:rPr lang="en" sz="15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Anderson Laurentino (Gerente)</a:t>
            </a:r>
            <a:endParaRPr sz="15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tillium Web Light"/>
              <a:buChar char="●"/>
            </a:pPr>
            <a:r>
              <a:rPr lang="en" sz="15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José Helton (Scrum Master)</a:t>
            </a:r>
            <a:endParaRPr sz="15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tillium Web Light"/>
              <a:buChar char="●"/>
            </a:pPr>
            <a:r>
              <a:rPr lang="en" sz="15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João Matheus (Desenvolvedor)</a:t>
            </a:r>
            <a:endParaRPr sz="15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tillium Web Light"/>
              <a:buChar char="●"/>
            </a:pPr>
            <a:r>
              <a:rPr lang="en" sz="15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Gabriel Vanderlei (Desenvolvedor)</a:t>
            </a:r>
            <a:endParaRPr sz="15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tillium Web Light"/>
              <a:buChar char="●"/>
            </a:pPr>
            <a:r>
              <a:rPr lang="en" sz="15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Victoria Pantoja (Desenvolvedor)</a:t>
            </a:r>
            <a:endParaRPr sz="15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63" name="Google Shape;4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3"/>
          <p:cNvSpPr txBox="1"/>
          <p:nvPr>
            <p:ph type="title"/>
          </p:nvPr>
        </p:nvSpPr>
        <p:spPr>
          <a:xfrm>
            <a:off x="1559250" y="2143050"/>
            <a:ext cx="6025500" cy="85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DÚVIDAS?</a:t>
            </a:r>
            <a:endParaRPr sz="4800"/>
          </a:p>
        </p:txBody>
      </p:sp>
      <p:sp>
        <p:nvSpPr>
          <p:cNvPr id="471" name="Google Shape;471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2" name="Google Shape;4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150" y="3658550"/>
            <a:ext cx="6477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 txBox="1"/>
          <p:nvPr/>
        </p:nvSpPr>
        <p:spPr>
          <a:xfrm>
            <a:off x="456125" y="188675"/>
            <a:ext cx="4424100" cy="4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Missão: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“Promover a educação profissional, científica e tecnológica, em todos os seus níveis e modalidades, com base no princípio da indissociabilidade das ações de Ensino, Pesquisa e Extensão, comprometida com uma prática cidadã e inclusiva, de modo a contribuir para a formação integral do ser humano e o desenvolvimento sustentável da sociedade.”</a:t>
            </a:r>
            <a:endParaRPr b="1"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Visão: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“Ser uma Instituição de referência nacional em formação profissional que promove educação, ciência e tecnologia de forma sustentável e sempre em benefício da sociedade.</a:t>
            </a:r>
            <a:endParaRPr b="1"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	</a:t>
            </a: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Valores: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“Compromisso com a justiça social, equidade, cidadania, ética, preservação do meio ambiente, transparência e gestão democrática.”</a:t>
            </a:r>
            <a:endParaRPr b="1"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5266850" y="4582475"/>
            <a:ext cx="380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Fontes: </a:t>
            </a:r>
            <a:r>
              <a:rPr i="1" lang="en" sz="1000" u="sng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https://www.ifpe.edu.br/o-ifpe/institucional/missao-visao-e-valores</a:t>
            </a:r>
            <a:endParaRPr i="1"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9" name="Google Shape;89;p14"/>
          <p:cNvSpPr/>
          <p:nvPr/>
        </p:nvSpPr>
        <p:spPr>
          <a:xfrm>
            <a:off x="5773125" y="1418625"/>
            <a:ext cx="2320500" cy="2320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0875" y="17466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 txBox="1"/>
          <p:nvPr>
            <p:ph idx="4294967295" type="ctrTitle"/>
          </p:nvPr>
        </p:nvSpPr>
        <p:spPr>
          <a:xfrm>
            <a:off x="414075" y="2884500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Contexto</a:t>
            </a:r>
            <a:endParaRPr sz="6000"/>
          </a:p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8" name="Google Shape;98;p15"/>
          <p:cNvGrpSpPr/>
          <p:nvPr/>
        </p:nvGrpSpPr>
        <p:grpSpPr>
          <a:xfrm>
            <a:off x="934079" y="606492"/>
            <a:ext cx="2185282" cy="2185422"/>
            <a:chOff x="5941025" y="3634400"/>
            <a:chExt cx="467650" cy="467650"/>
          </a:xfrm>
        </p:grpSpPr>
        <p:sp>
          <p:nvSpPr>
            <p:cNvPr id="99" name="Google Shape;99;p15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1318775" y="1036050"/>
            <a:ext cx="5163900" cy="36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 servidores que devido a eventos ou reuniões em outros campi do IFPE, precisam se locomover utilizando os veículos do próprio instituto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834650" y="915700"/>
            <a:ext cx="208500" cy="360600"/>
          </a:xfrm>
          <a:prstGeom prst="parallelogram">
            <a:avLst>
              <a:gd fmla="val 25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1043150" y="915700"/>
            <a:ext cx="208500" cy="360600"/>
          </a:xfrm>
          <a:prstGeom prst="parallelogram">
            <a:avLst>
              <a:gd fmla="val 25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685800" y="267000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⅓</a:t>
            </a:r>
            <a:r>
              <a:rPr b="1" lang="en" sz="3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dos Servidores</a:t>
            </a:r>
            <a:endParaRPr b="1" sz="3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85800" y="87790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Utilizam veículos do instituto</a:t>
            </a:r>
            <a:endParaRPr sz="24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85800" y="2895900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25.000 Alunos</a:t>
            </a:r>
            <a:endParaRPr b="1" sz="3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685800" y="350680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Podem utilizar de forma indireta</a:t>
            </a:r>
            <a:endParaRPr sz="24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685800" y="1581450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834 Servidores</a:t>
            </a:r>
            <a:endParaRPr b="1" sz="3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685800" y="219235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Utilizam veículos do instituto</a:t>
            </a:r>
            <a:endParaRPr sz="24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127" name="Google Shape;127;p17"/>
          <p:cNvCxnSpPr/>
          <p:nvPr/>
        </p:nvCxnSpPr>
        <p:spPr>
          <a:xfrm>
            <a:off x="3527100" y="1683075"/>
            <a:ext cx="2089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28" name="Google Shape;128;p17"/>
          <p:cNvCxnSpPr/>
          <p:nvPr/>
        </p:nvCxnSpPr>
        <p:spPr>
          <a:xfrm>
            <a:off x="3527100" y="2999600"/>
            <a:ext cx="2089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 txBox="1"/>
          <p:nvPr>
            <p:ph idx="4294967295" type="ctrTitle"/>
          </p:nvPr>
        </p:nvSpPr>
        <p:spPr>
          <a:xfrm>
            <a:off x="414075" y="2884500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Problemas</a:t>
            </a:r>
            <a:endParaRPr sz="6000"/>
          </a:p>
        </p:txBody>
      </p:sp>
      <p:sp>
        <p:nvSpPr>
          <p:cNvPr id="135" name="Google Shape;135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6" name="Google Shape;136;p18"/>
          <p:cNvGrpSpPr/>
          <p:nvPr/>
        </p:nvGrpSpPr>
        <p:grpSpPr>
          <a:xfrm>
            <a:off x="934035" y="606872"/>
            <a:ext cx="2185267" cy="2185124"/>
            <a:chOff x="1951075" y="2333250"/>
            <a:chExt cx="381200" cy="381175"/>
          </a:xfrm>
        </p:grpSpPr>
        <p:sp>
          <p:nvSpPr>
            <p:cNvPr id="137" name="Google Shape;137;p18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FFB1"/>
            </a:gs>
            <a:gs pos="26000">
              <a:srgbClr val="3FF0AB"/>
            </a:gs>
            <a:gs pos="100000">
              <a:srgbClr val="00E1A5"/>
            </a:gs>
          </a:gsLst>
          <a:lin ang="2700006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>
            <a:off x="-27" y="-1874"/>
            <a:ext cx="9144000" cy="5129400"/>
          </a:xfrm>
          <a:prstGeom prst="rect">
            <a:avLst/>
          </a:prstGeom>
          <a:solidFill>
            <a:srgbClr val="00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275" y="1350800"/>
            <a:ext cx="3958975" cy="379269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440000" y="922200"/>
            <a:ext cx="4613700" cy="3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b="1"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Altos </a:t>
            </a:r>
            <a:r>
              <a:rPr b="1"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custos desnecessários de</a:t>
            </a:r>
            <a:r>
              <a:rPr b="1"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transporte.</a:t>
            </a:r>
            <a:endParaRPr b="1"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b="1"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Viagens com um único </a:t>
            </a:r>
            <a:r>
              <a:rPr b="1"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passageiro;</a:t>
            </a:r>
            <a:endParaRPr b="1"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b="1"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Falta de visão integrada de </a:t>
            </a:r>
            <a:r>
              <a:rPr b="1"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logística</a:t>
            </a:r>
            <a:r>
              <a:rPr b="1"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entre os campi;</a:t>
            </a:r>
            <a:endParaRPr b="1"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b="1"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</a:t>
            </a:r>
            <a:r>
              <a:rPr b="1"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istema atual com usabilidade não amigável</a:t>
            </a:r>
            <a:endParaRPr b="1"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b="1"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 Projeto </a:t>
            </a:r>
            <a:r>
              <a:rPr b="1"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anterior </a:t>
            </a:r>
            <a:r>
              <a:rPr b="1"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apenas contemplava o servidor que gostaria de solicitar a carona, não abordando as visões dos motoristas e da gestão da logística.</a:t>
            </a:r>
            <a:endParaRPr b="1"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75" y="4605825"/>
            <a:ext cx="6477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inac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